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421" r:id="rId3"/>
    <p:sldId id="392" r:id="rId4"/>
    <p:sldId id="406" r:id="rId5"/>
    <p:sldId id="408" r:id="rId6"/>
    <p:sldId id="409" r:id="rId7"/>
    <p:sldId id="410" r:id="rId8"/>
    <p:sldId id="411" r:id="rId9"/>
    <p:sldId id="412" r:id="rId10"/>
  </p:sldIdLst>
  <p:sldSz cx="9144000" cy="6858000" type="screen4x3"/>
  <p:notesSz cx="6724650" cy="97742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8E8F5"/>
    <a:srgbClr val="ED732F"/>
    <a:srgbClr val="F2C10E"/>
    <a:srgbClr val="D1BE2F"/>
  </p:clrMru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649" autoAdjust="0"/>
    <p:restoredTop sz="94624" autoAdjust="0"/>
  </p:normalViewPr>
  <p:slideViewPr>
    <p:cSldViewPr>
      <p:cViewPr>
        <p:scale>
          <a:sx n="70" d="100"/>
          <a:sy n="70" d="100"/>
        </p:scale>
        <p:origin x="-420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2832" y="-84"/>
      </p:cViewPr>
      <p:guideLst>
        <p:guide orient="horz" pos="3079"/>
        <p:guide pos="211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650" cy="488950"/>
          </a:xfrm>
          <a:prstGeom prst="rect">
            <a:avLst/>
          </a:prstGeom>
        </p:spPr>
        <p:txBody>
          <a:bodyPr vert="horz" lIns="89877" tIns="44938" rIns="89877" bIns="44938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08413" y="0"/>
            <a:ext cx="2914650" cy="488950"/>
          </a:xfrm>
          <a:prstGeom prst="rect">
            <a:avLst/>
          </a:prstGeom>
        </p:spPr>
        <p:txBody>
          <a:bodyPr vert="horz" lIns="89877" tIns="44938" rIns="89877" bIns="44938" rtlCol="0"/>
          <a:lstStyle>
            <a:lvl1pPr algn="r">
              <a:defRPr sz="1200"/>
            </a:lvl1pPr>
          </a:lstStyle>
          <a:p>
            <a:pPr>
              <a:defRPr/>
            </a:pPr>
            <a:fld id="{9C25568E-74EB-47D5-80CA-72E6175DB5D2}" type="datetimeFigureOut">
              <a:rPr lang="pt-BR"/>
              <a:pPr>
                <a:defRPr/>
              </a:pPr>
              <a:t>19/2/2015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283700"/>
            <a:ext cx="2914650" cy="488950"/>
          </a:xfrm>
          <a:prstGeom prst="rect">
            <a:avLst/>
          </a:prstGeom>
        </p:spPr>
        <p:txBody>
          <a:bodyPr vert="horz" lIns="89877" tIns="44938" rIns="89877" bIns="4493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08413" y="9283700"/>
            <a:ext cx="2914650" cy="488950"/>
          </a:xfrm>
          <a:prstGeom prst="rect">
            <a:avLst/>
          </a:prstGeom>
        </p:spPr>
        <p:txBody>
          <a:bodyPr vert="horz" lIns="89877" tIns="44938" rIns="89877" bIns="44938" rtlCol="0" anchor="b"/>
          <a:lstStyle>
            <a:lvl1pPr algn="r">
              <a:defRPr sz="1200"/>
            </a:lvl1pPr>
          </a:lstStyle>
          <a:p>
            <a:pPr>
              <a:defRPr/>
            </a:pPr>
            <a:fld id="{18AE002C-DE83-4AB6-9516-DF65F7A8E91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650" cy="488950"/>
          </a:xfrm>
          <a:prstGeom prst="rect">
            <a:avLst/>
          </a:prstGeom>
        </p:spPr>
        <p:txBody>
          <a:bodyPr vert="horz" lIns="90289" tIns="45145" rIns="90289" bIns="45145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08413" y="0"/>
            <a:ext cx="2914650" cy="488950"/>
          </a:xfrm>
          <a:prstGeom prst="rect">
            <a:avLst/>
          </a:prstGeom>
        </p:spPr>
        <p:txBody>
          <a:bodyPr vert="horz" lIns="90289" tIns="45145" rIns="90289" bIns="45145" rtlCol="0"/>
          <a:lstStyle>
            <a:lvl1pPr algn="r">
              <a:defRPr sz="1200"/>
            </a:lvl1pPr>
          </a:lstStyle>
          <a:p>
            <a:pPr>
              <a:defRPr/>
            </a:pPr>
            <a:fld id="{A05EE703-3D00-4950-9F88-8C3418A07197}" type="datetimeFigureOut">
              <a:rPr lang="pt-BR"/>
              <a:pPr>
                <a:defRPr/>
              </a:pPr>
              <a:t>19/2/2015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33425"/>
            <a:ext cx="4886325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289" tIns="45145" rIns="90289" bIns="45145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3100" y="4643438"/>
            <a:ext cx="5378450" cy="4397375"/>
          </a:xfrm>
          <a:prstGeom prst="rect">
            <a:avLst/>
          </a:prstGeom>
        </p:spPr>
        <p:txBody>
          <a:bodyPr vert="horz" lIns="90289" tIns="45145" rIns="90289" bIns="45145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283700"/>
            <a:ext cx="2914650" cy="488950"/>
          </a:xfrm>
          <a:prstGeom prst="rect">
            <a:avLst/>
          </a:prstGeom>
        </p:spPr>
        <p:txBody>
          <a:bodyPr vert="horz" lIns="90289" tIns="45145" rIns="90289" bIns="4514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08413" y="9283700"/>
            <a:ext cx="2914650" cy="488950"/>
          </a:xfrm>
          <a:prstGeom prst="rect">
            <a:avLst/>
          </a:prstGeom>
        </p:spPr>
        <p:txBody>
          <a:bodyPr vert="horz" lIns="90289" tIns="45145" rIns="90289" bIns="45145" rtlCol="0" anchor="b"/>
          <a:lstStyle>
            <a:lvl1pPr algn="r">
              <a:defRPr sz="1200"/>
            </a:lvl1pPr>
          </a:lstStyle>
          <a:p>
            <a:pPr>
              <a:defRPr/>
            </a:pPr>
            <a:fld id="{1864802B-A214-428F-BAE8-0AFA5B63F93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" name="Imagem 11" descr="5 - brasao_sbc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127500" y="765175"/>
            <a:ext cx="1190625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1BB8B6AE-4569-41A8-8C12-C91846D84FFC}" type="datetimeFigureOut">
              <a:rPr lang="pt-BR"/>
              <a:pPr>
                <a:defRPr/>
              </a:pPr>
              <a:t>19/2/2015</a:t>
            </a:fld>
            <a:endParaRPr lang="pt-BR"/>
          </a:p>
        </p:txBody>
      </p:sp>
      <p:sp>
        <p:nvSpPr>
          <p:cNvPr id="12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37FFF-8497-42D7-B2A4-81E1C73D4A8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0E8B1-E3FA-451E-8C16-75329BED16C2}" type="datetimeFigureOut">
              <a:rPr lang="pt-BR"/>
              <a:pPr>
                <a:defRPr/>
              </a:pPr>
              <a:t>19/2/2015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83000-BC4A-4669-AB52-CFACBE7125C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Conector reto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E1C6F-7196-4030-A2AF-6F098FDA5C99}" type="datetimeFigureOut">
              <a:rPr lang="pt-BR"/>
              <a:pPr>
                <a:defRPr/>
              </a:pPr>
              <a:t>19/2/2015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E8193-C1C4-46BE-806E-62C2E5AB0A4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gabinete\Desktop\logomarca.jpg novo.cor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62888" y="6072188"/>
            <a:ext cx="12811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562004" y="1571612"/>
            <a:ext cx="8153400" cy="4929222"/>
          </a:xfrm>
        </p:spPr>
        <p:txBody>
          <a:bodyPr/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sp>
        <p:nvSpPr>
          <p:cNvPr id="16" name="Título 15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842946"/>
          </a:xfrm>
        </p:spPr>
        <p:txBody>
          <a:bodyPr>
            <a:noAutofit/>
          </a:bodyPr>
          <a:lstStyle>
            <a:lvl1pPr>
              <a:defRPr sz="2400" baseline="0"/>
            </a:lvl1pPr>
          </a:lstStyle>
          <a:p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9C4B5-C8D2-45A8-A8D4-16039B5C5756}" type="datetimeFigureOut">
              <a:rPr lang="pt-BR"/>
              <a:pPr>
                <a:defRPr/>
              </a:pPr>
              <a:t>19/2/2015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712E-C35B-4379-A8A3-4A500BE82D2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tângulo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3A067-D48A-4DFD-99FA-7BA0889A4BC9}" type="datetimeFigureOut">
              <a:rPr lang="pt-BR"/>
              <a:pPr>
                <a:defRPr/>
              </a:pPr>
              <a:t>19/2/2015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BC37B-485B-4D58-A83B-1F361F165C3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17FBB-67A9-43D2-B80D-909E0583BDAF}" type="datetimeFigureOut">
              <a:rPr lang="pt-BR"/>
              <a:pPr>
                <a:defRPr/>
              </a:pPr>
              <a:t>19/2/2015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34498-C1E4-4A8B-AB6A-CC0536C430D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CFEA5-0ED2-46DE-9B75-62CE361FDCE1}" type="datetimeFigureOut">
              <a:rPr lang="pt-BR"/>
              <a:pPr>
                <a:defRPr/>
              </a:pPr>
              <a:t>19/2/2015</a:t>
            </a:fld>
            <a:endParaRPr lang="pt-BR"/>
          </a:p>
        </p:txBody>
      </p:sp>
      <p:sp>
        <p:nvSpPr>
          <p:cNvPr id="8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1F629-1757-4314-B98F-D7D30B81E23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B7AF5-3DC5-4F0C-9C57-93AC3246B7D0}" type="datetimeFigureOut">
              <a:rPr lang="pt-BR"/>
              <a:pPr>
                <a:defRPr/>
              </a:pPr>
              <a:t>19/2/2015</a:t>
            </a:fld>
            <a:endParaRPr lang="pt-BR"/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E88B6-1401-4496-A548-EA3F4391847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9C509-EAB5-4CBE-B471-FC8984830537}" type="datetimeFigureOut">
              <a:rPr lang="pt-BR"/>
              <a:pPr>
                <a:defRPr/>
              </a:pPr>
              <a:t>19/2/2015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EDCC9-DA5F-4691-9A5E-55AC23193CB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Conector reto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33825-C323-4BDD-974D-BB96B5795469}" type="datetimeFigureOut">
              <a:rPr lang="pt-BR"/>
              <a:pPr>
                <a:defRPr/>
              </a:pPr>
              <a:t>19/2/2015</a:t>
            </a:fld>
            <a:endParaRPr lang="pt-BR"/>
          </a:p>
        </p:txBody>
      </p:sp>
      <p:sp>
        <p:nvSpPr>
          <p:cNvPr id="9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697B6-98C3-4DE3-8524-B11514038E7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tângulo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8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C7D0D-4406-4DA0-A87C-E1F72048A3C1}" type="datetimeFigureOut">
              <a:rPr lang="pt-BR"/>
              <a:pPr>
                <a:defRPr/>
              </a:pPr>
              <a:t>19/2/2015</a:t>
            </a:fld>
            <a:endParaRPr lang="pt-BR"/>
          </a:p>
        </p:txBody>
      </p:sp>
      <p:sp>
        <p:nvSpPr>
          <p:cNvPr id="9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BB425-FC56-45B3-B97F-947C13659DF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027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997E72E-533C-405D-B616-09CAA136219E}" type="datetimeFigureOut">
              <a:rPr lang="pt-BR"/>
              <a:pPr>
                <a:defRPr/>
              </a:pPr>
              <a:t>19/2/2015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D5E77AF-AEFF-44ED-8AF1-1E08D8D60DD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9" r:id="rId1"/>
    <p:sldLayoutId id="2147484508" r:id="rId2"/>
    <p:sldLayoutId id="2147484510" r:id="rId3"/>
    <p:sldLayoutId id="2147484507" r:id="rId4"/>
    <p:sldLayoutId id="2147484506" r:id="rId5"/>
    <p:sldLayoutId id="2147484511" r:id="rId6"/>
    <p:sldLayoutId id="2147484512" r:id="rId7"/>
    <p:sldLayoutId id="2147484513" r:id="rId8"/>
    <p:sldLayoutId id="2147484514" r:id="rId9"/>
    <p:sldLayoutId id="2147484505" r:id="rId10"/>
    <p:sldLayoutId id="2147484515" r:id="rId11"/>
    <p:sldLayoutId id="214748451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C01A22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ítulo 8"/>
          <p:cNvSpPr>
            <a:spLocks noGrp="1"/>
          </p:cNvSpPr>
          <p:nvPr>
            <p:ph type="title"/>
          </p:nvPr>
        </p:nvSpPr>
        <p:spPr>
          <a:xfrm>
            <a:off x="1219200" y="2781300"/>
            <a:ext cx="6858000" cy="1368425"/>
          </a:xfrm>
        </p:spPr>
        <p:txBody>
          <a:bodyPr/>
          <a:lstStyle/>
          <a:p>
            <a:pPr algn="ctr" eaLnBrk="1" hangingPunct="1"/>
            <a:r>
              <a:rPr lang="pt-BR" sz="2400" b="1" smtClean="0"/>
              <a:t>PRESTAÇÃO DE CONTAS</a:t>
            </a:r>
            <a:br>
              <a:rPr lang="pt-BR" sz="2400" b="1" smtClean="0"/>
            </a:br>
            <a:r>
              <a:rPr lang="pt-BR" sz="2400" b="1" smtClean="0"/>
              <a:t>AUDIÊNCIA PÚBLICA</a:t>
            </a:r>
            <a:br>
              <a:rPr lang="pt-BR" sz="2400" b="1" smtClean="0"/>
            </a:br>
            <a:r>
              <a:rPr lang="pt-BR" sz="2400" b="1" smtClean="0"/>
              <a:t>3º QUADRIMESTRE 2014</a:t>
            </a:r>
          </a:p>
        </p:txBody>
      </p:sp>
      <p:sp>
        <p:nvSpPr>
          <p:cNvPr id="6" name="Subtítulo 5"/>
          <p:cNvSpPr>
            <a:spLocks noGrp="1"/>
          </p:cNvSpPr>
          <p:nvPr>
            <p:ph type="body" idx="1"/>
          </p:nvPr>
        </p:nvSpPr>
        <p:spPr>
          <a:xfrm>
            <a:off x="539750" y="4581525"/>
            <a:ext cx="8064500" cy="1143000"/>
          </a:xfrm>
          <a:solidFill>
            <a:schemeClr val="accent2">
              <a:lumMod val="50000"/>
            </a:schemeClr>
          </a:solidFill>
        </p:spPr>
        <p:txBody>
          <a:bodyPr>
            <a:noAutofit/>
          </a:bodyPr>
          <a:lstStyle/>
          <a:p>
            <a:pPr algn="ctr" eaLnBrk="1" hangingPunct="1"/>
            <a:r>
              <a:rPr lang="pt-BR" b="1" smtClean="0">
                <a:solidFill>
                  <a:srgbClr val="7F7F7F"/>
                </a:solidFill>
                <a:latin typeface="Tw Cen MT" pitchFamily="34" charset="0"/>
              </a:rPr>
              <a:t>REUNIÃO DO CMS EM19 DE FEVEREIRO DE 2015</a:t>
            </a:r>
          </a:p>
          <a:p>
            <a:pPr algn="ctr" eaLnBrk="1" hangingPunct="1"/>
            <a:r>
              <a:rPr lang="pt-BR" sz="1800" b="1" smtClean="0">
                <a:solidFill>
                  <a:srgbClr val="7F7F7F"/>
                </a:solidFill>
                <a:latin typeface="Tw Cen MT" pitchFamily="34" charset="0"/>
              </a:rPr>
              <a:t>AUDIÊNCIA PÚBLICA NA CÂMARA DE VEREADORES EM  25 DE FEVEREIRO DE 2015</a:t>
            </a:r>
          </a:p>
          <a:p>
            <a:pPr eaLnBrk="1" hangingPunct="1"/>
            <a:endParaRPr lang="pt-BR" sz="1800" b="1" smtClean="0">
              <a:solidFill>
                <a:srgbClr val="7F7F7F"/>
              </a:solidFill>
              <a:latin typeface="Tw Cen MT" pitchFamily="34" charset="0"/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43063" y="785813"/>
            <a:ext cx="6048375" cy="1008062"/>
          </a:xfrm>
          <a:prstGeom prst="round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PREFEITURA DO MUNICÍPIO DE SANTO ANDRÉ</a:t>
            </a:r>
          </a:p>
          <a:p>
            <a:pPr algn="ctr">
              <a:defRPr/>
            </a:pPr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SECRETARIA DE SAUDE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" y="0"/>
            <a:ext cx="7596335" cy="954088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dirty="0"/>
              <a:t>AUDIÊNCIA PÚBLICA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dirty="0"/>
              <a:t>3º Quadrimestre 2014</a:t>
            </a:r>
          </a:p>
        </p:txBody>
      </p:sp>
      <p:sp>
        <p:nvSpPr>
          <p:cNvPr id="17412" name="Espaço Reservado para Conteúdo 2"/>
          <p:cNvSpPr>
            <a:spLocks noGrp="1"/>
          </p:cNvSpPr>
          <p:nvPr>
            <p:ph idx="1"/>
          </p:nvPr>
        </p:nvSpPr>
        <p:spPr>
          <a:xfrm>
            <a:off x="539750" y="1125538"/>
            <a:ext cx="8153400" cy="5256212"/>
          </a:xfrm>
          <a:ln w="3175">
            <a:solidFill>
              <a:srgbClr val="000000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pt-BR" sz="1600" b="1" smtClean="0"/>
              <a:t>Lei Complementar nº 141, de 13 de Janeiro de 2012</a:t>
            </a:r>
          </a:p>
          <a:p>
            <a:pPr eaLnBrk="1" hangingPunct="1">
              <a:buFont typeface="Wingdings 3" pitchFamily="18" charset="2"/>
              <a:buNone/>
            </a:pPr>
            <a:r>
              <a:rPr lang="pt-BR" sz="1600" b="1" i="1" smtClean="0"/>
              <a:t>Art. 36</a:t>
            </a:r>
            <a:r>
              <a:rPr lang="pt-BR" sz="1600" i="1" smtClean="0"/>
              <a:t>. O gestor do SUS em cada ente da Federação elaborará Relatório detalhado referente ao </a:t>
            </a:r>
            <a:r>
              <a:rPr lang="pt-BR" sz="1600" i="1" u="sng" smtClean="0"/>
              <a:t>quadrimestre</a:t>
            </a:r>
            <a:r>
              <a:rPr lang="pt-BR" sz="1600" i="1" smtClean="0"/>
              <a:t> anterior, o qual conterá, no mínimo, as seguintes informações: </a:t>
            </a:r>
          </a:p>
          <a:p>
            <a:pPr eaLnBrk="1" hangingPunct="1">
              <a:buFont typeface="Wingdings 3" pitchFamily="18" charset="2"/>
              <a:buNone/>
            </a:pPr>
            <a:r>
              <a:rPr lang="pt-BR" sz="1600" i="1" smtClean="0"/>
              <a:t>I - montante e fonte dos recursos aplicados no período; </a:t>
            </a:r>
          </a:p>
          <a:p>
            <a:pPr eaLnBrk="1" hangingPunct="1">
              <a:buFont typeface="Wingdings 3" pitchFamily="18" charset="2"/>
              <a:buNone/>
            </a:pPr>
            <a:r>
              <a:rPr lang="pt-BR" sz="1600" i="1" smtClean="0"/>
              <a:t>II - auditorias realizadas ou em fase de execução no período e suas recomendações e determinações; </a:t>
            </a:r>
          </a:p>
          <a:p>
            <a:pPr eaLnBrk="1" hangingPunct="1">
              <a:buFont typeface="Wingdings 3" pitchFamily="18" charset="2"/>
              <a:buNone/>
            </a:pPr>
            <a:r>
              <a:rPr lang="pt-BR" sz="1600" i="1" smtClean="0"/>
              <a:t>III - oferta e produção de serviços públicos na rede assistencial própria, contratada e conveniada, cotejando esses dados com os indicadores de saúde da população em seu âmbito de atuação. </a:t>
            </a:r>
          </a:p>
          <a:p>
            <a:pPr eaLnBrk="1" hangingPunct="1">
              <a:buFont typeface="Wingdings 3" pitchFamily="18" charset="2"/>
              <a:buNone/>
            </a:pPr>
            <a:r>
              <a:rPr lang="pt-BR" sz="1600" i="1" smtClean="0"/>
              <a:t>§ 5</a:t>
            </a:r>
            <a:r>
              <a:rPr lang="pt-BR" sz="1600" i="1" u="sng" baseline="30000" smtClean="0"/>
              <a:t>o</a:t>
            </a:r>
            <a:r>
              <a:rPr lang="pt-BR" sz="1600" i="1" smtClean="0"/>
              <a:t> O gestor do SUS apresentará, até o final dos meses de </a:t>
            </a:r>
            <a:r>
              <a:rPr lang="pt-BR" sz="1600" i="1" u="sng" smtClean="0"/>
              <a:t>maio, setembro e fevereiro</a:t>
            </a:r>
            <a:r>
              <a:rPr lang="pt-BR" sz="1600" i="1" smtClean="0"/>
              <a:t>, em </a:t>
            </a:r>
            <a:r>
              <a:rPr lang="pt-BR" sz="1600" i="1" u="sng" smtClean="0"/>
              <a:t>audiência pública na Casa Legislativa </a:t>
            </a:r>
            <a:r>
              <a:rPr lang="pt-BR" sz="1600" i="1" smtClean="0"/>
              <a:t>do respectivo ente da Federação, o Relatório de que trata o caput.</a:t>
            </a:r>
          </a:p>
          <a:p>
            <a:pPr eaLnBrk="1" hangingPunct="1">
              <a:buFont typeface="Wingdings 3" pitchFamily="18" charset="2"/>
              <a:buNone/>
            </a:pPr>
            <a:endParaRPr lang="pt-BR" sz="1600" i="1" smtClean="0"/>
          </a:p>
          <a:p>
            <a:pPr eaLnBrk="1" hangingPunct="1">
              <a:buFont typeface="Wingdings 3" pitchFamily="18" charset="2"/>
              <a:buNone/>
            </a:pPr>
            <a:r>
              <a:rPr lang="pt-BR" sz="1600" b="1" i="1" smtClean="0"/>
              <a:t>Art. 41</a:t>
            </a:r>
            <a:r>
              <a:rPr lang="pt-BR" sz="1600" i="1" smtClean="0"/>
              <a:t>. </a:t>
            </a:r>
            <a:r>
              <a:rPr lang="pt-BR" sz="1600" i="1" u="sng" smtClean="0"/>
              <a:t>Os Conselhos de Saúde, </a:t>
            </a:r>
            <a:r>
              <a:rPr lang="pt-BR" sz="1600" i="1" smtClean="0"/>
              <a:t>no âmbito de suas atribuições, avaliarão a cada </a:t>
            </a:r>
            <a:r>
              <a:rPr lang="pt-BR" sz="1600" i="1" u="sng" smtClean="0"/>
              <a:t>quadrimestre</a:t>
            </a:r>
            <a:r>
              <a:rPr lang="pt-BR" sz="1600" i="1" smtClean="0"/>
              <a:t> o relatório consolidado do resultado da execução orçamentária e financeira no âmbito da saúde e o relatório do gestor da saúde sobre a repercussão da execução desta Lei Complementar nas condições de saúde e na qualidade dos serviços de saúde das populações respectivas e encaminhará ao Chefe do Poder Executivo do respectivo ente da Federação as indicações para que sejam adotadas as medidas corretivas necessárias. </a:t>
            </a:r>
          </a:p>
          <a:p>
            <a:pPr eaLnBrk="1" hangingPunct="1">
              <a:buFontTx/>
              <a:buNone/>
            </a:pPr>
            <a:r>
              <a:rPr lang="pt-BR" sz="1600" b="1" smtClean="0"/>
              <a:t>	</a:t>
            </a:r>
            <a:r>
              <a:rPr lang="pt-BR" sz="1600" i="1" smtClean="0"/>
              <a:t>	</a:t>
            </a:r>
          </a:p>
          <a:p>
            <a:pPr algn="just" eaLnBrk="1" hangingPunct="1">
              <a:buFontTx/>
              <a:buNone/>
            </a:pPr>
            <a:r>
              <a:rPr lang="pt-BR" sz="1600" smtClean="0"/>
              <a:t>	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pt-BR" sz="1600" i="1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pt-BR" sz="160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pt-BR" sz="160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pt-BR" sz="160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pt-BR" sz="160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pt-BR" sz="160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pt-BR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Conteúdo 2"/>
          <p:cNvSpPr>
            <a:spLocks noGrp="1"/>
          </p:cNvSpPr>
          <p:nvPr>
            <p:ph idx="1"/>
          </p:nvPr>
        </p:nvSpPr>
        <p:spPr>
          <a:xfrm>
            <a:off x="500063" y="1214438"/>
            <a:ext cx="8153400" cy="5214937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t-BR" sz="1200" b="1" dirty="0" smtClean="0">
                <a:latin typeface="Verdana" pitchFamily="34" charset="0"/>
              </a:rPr>
              <a:t>Estrutura da Prestação de Contas</a:t>
            </a:r>
            <a:endParaRPr lang="pt-BR" sz="1200" b="1" i="1" dirty="0" smtClean="0">
              <a:latin typeface="Verdana" pitchFamily="34" charset="0"/>
            </a:endParaRP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endParaRPr lang="pt-BR" sz="1200" dirty="0" smtClean="0">
              <a:latin typeface="Verdana" pitchFamily="34" charset="0"/>
            </a:endParaRP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t-BR" sz="1200" dirty="0" smtClean="0">
                <a:latin typeface="Verdana" pitchFamily="34" charset="0"/>
              </a:rPr>
              <a:t>1 – Demonstrativo financeiro e contábil, onde estão apresentadas:</a:t>
            </a: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endParaRPr lang="pt-BR" sz="1200" dirty="0" smtClean="0">
              <a:latin typeface="Verdana" pitchFamily="34" charset="0"/>
            </a:endParaRP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t-BR" sz="1200" u="sng" dirty="0" smtClean="0">
                <a:latin typeface="Verdana" pitchFamily="34" charset="0"/>
              </a:rPr>
              <a:t>Receitas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AutoNum type="alphaLcParenR"/>
              <a:defRPr/>
            </a:pPr>
            <a:r>
              <a:rPr lang="pt-BR" sz="1200" dirty="0" smtClean="0">
                <a:latin typeface="Verdana" pitchFamily="34" charset="0"/>
              </a:rPr>
              <a:t>Demonstrativo das receitas de impostos vinculados a aplicação mínima </a:t>
            </a:r>
          </a:p>
          <a:p>
            <a:pPr marL="990600" lvl="1" indent="-53340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t-BR" sz="1200" dirty="0" smtClean="0">
                <a:latin typeface="Verdana" pitchFamily="34" charset="0"/>
              </a:rPr>
              <a:t>	obrigatória na saúde arrecadados no quadrimestre e o valor correspondente à 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t-BR" sz="1200" dirty="0" smtClean="0">
                <a:latin typeface="Verdana" pitchFamily="34" charset="0"/>
              </a:rPr>
              <a:t>	aplicação mínima obrigatória de 15%;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AutoNum type="alphaLcParenR"/>
              <a:defRPr/>
            </a:pPr>
            <a:r>
              <a:rPr lang="pt-BR" sz="1200" dirty="0" smtClean="0">
                <a:latin typeface="Verdana" pitchFamily="34" charset="0"/>
              </a:rPr>
              <a:t>Arrecadação de taxas, multas e correção monetária transferidos para o 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t-BR" sz="1200" dirty="0" smtClean="0">
                <a:latin typeface="Verdana" pitchFamily="34" charset="0"/>
              </a:rPr>
              <a:t>	orçamento da saúde mas que não se vinculam ao cumprimento da Emenda 29;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AutoNum type="alphaLcParenR"/>
              <a:defRPr/>
            </a:pPr>
            <a:r>
              <a:rPr lang="pt-BR" sz="1200" dirty="0" smtClean="0">
                <a:latin typeface="Verdana" pitchFamily="34" charset="0"/>
              </a:rPr>
              <a:t>As receitas provenientes das transferências da União/Ministério da Saúde e Estado/Secretaria de Saúde que ingressaram no Fundo Municipal de Saúde</a:t>
            </a: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endParaRPr lang="pt-BR" sz="1200" u="sng" dirty="0" smtClean="0">
              <a:latin typeface="Verdana" pitchFamily="34" charset="0"/>
            </a:endParaRP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t-BR" sz="1200" u="sng" dirty="0" smtClean="0">
                <a:latin typeface="Verdana" pitchFamily="34" charset="0"/>
              </a:rPr>
              <a:t>Execução Orçamentária e Financeira do Quadrimestre</a:t>
            </a: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endParaRPr lang="pt-BR" sz="1200" u="sng" dirty="0" smtClean="0">
              <a:latin typeface="Verdana" pitchFamily="34" charset="0"/>
            </a:endParaRPr>
          </a:p>
          <a:p>
            <a:pPr marL="990600" lvl="1" indent="-533400" eaLnBrk="1" fontAlgn="auto" hangingPunct="1">
              <a:spcAft>
                <a:spcPts val="0"/>
              </a:spcAft>
              <a:buFontTx/>
              <a:buAutoNum type="alphaLcParenR"/>
              <a:defRPr/>
            </a:pPr>
            <a:r>
              <a:rPr lang="pt-BR" sz="1200" dirty="0" smtClean="0">
                <a:latin typeface="Verdana" pitchFamily="34" charset="0"/>
              </a:rPr>
              <a:t>Empenhos do quadrimestre, separados por fonte (origem) dos recursos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AutoNum type="alphaLcParenR"/>
              <a:defRPr/>
            </a:pPr>
            <a:r>
              <a:rPr lang="pt-BR" sz="1200" dirty="0" smtClean="0">
                <a:latin typeface="Verdana" pitchFamily="34" charset="0"/>
              </a:rPr>
              <a:t>Pagamentos do quadrimestre, separados por fonte (origem) dos recursos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AutoNum type="alphaLcParenR"/>
              <a:defRPr/>
            </a:pPr>
            <a:r>
              <a:rPr lang="pt-BR" sz="1200" dirty="0" smtClean="0">
                <a:latin typeface="Verdana" pitchFamily="34" charset="0"/>
              </a:rPr>
              <a:t>Conciliação bancária entre as contas</a:t>
            </a:r>
          </a:p>
          <a:p>
            <a:pPr marL="609600" indent="-60960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t-BR" sz="1200" dirty="0" smtClean="0">
                <a:latin typeface="Verdana" pitchFamily="34" charset="0"/>
              </a:rPr>
              <a:t>2 – Relatórios Analíticos do Orçamento e da execução do quadrimestre, apresentados por itens de despesa;</a:t>
            </a: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t-BR" sz="1200" dirty="0" smtClean="0">
                <a:latin typeface="Verdana" pitchFamily="34" charset="0"/>
              </a:rPr>
              <a:t>3 – Especificação das despesas </a:t>
            </a: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t-BR" sz="1200" dirty="0" smtClean="0">
                <a:latin typeface="Verdana" pitchFamily="34" charset="0"/>
              </a:rPr>
              <a:t>4 – Documentos comprobatórios das informações de empenho e pagamento, separados por  origem (Municipal, Federal e Estadual) e por unidades executoras.</a:t>
            </a:r>
          </a:p>
          <a:p>
            <a:pPr marL="609600" indent="-609600" eaLnBrk="1" fontAlgn="auto" hangingPunct="1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r>
              <a:rPr lang="pt-BR" sz="1200" dirty="0" smtClean="0">
                <a:latin typeface="Verdana" pitchFamily="34" charset="0"/>
              </a:rPr>
              <a:t>5 – Principais ações desenvolvidas e resultados observados no quadrimestre</a:t>
            </a:r>
          </a:p>
          <a:p>
            <a:pPr marL="609600" indent="-609600" eaLnBrk="1" fontAlgn="auto" hangingPunct="1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endParaRPr lang="pt-BR" sz="1200" i="1" dirty="0" smtClean="0">
              <a:latin typeface="Verdana" pitchFamily="34" charset="0"/>
            </a:endParaRPr>
          </a:p>
          <a:p>
            <a:pPr marL="609600" indent="-609600" eaLnBrk="1" fontAlgn="auto" hangingPunct="1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endParaRPr lang="pt-BR" sz="1200" dirty="0" smtClean="0">
              <a:latin typeface="Verdana" pitchFamily="34" charset="0"/>
            </a:endParaRPr>
          </a:p>
          <a:p>
            <a:pPr marL="609600" indent="-609600" eaLnBrk="1" fontAlgn="auto" hangingPunct="1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endParaRPr lang="pt-BR" sz="1200" dirty="0" smtClean="0">
              <a:latin typeface="Verdana" pitchFamily="34" charset="0"/>
            </a:endParaRPr>
          </a:p>
          <a:p>
            <a:pPr marL="609600" indent="-609600" eaLnBrk="1" fontAlgn="auto" hangingPunct="1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endParaRPr lang="pt-BR" sz="1200" dirty="0" smtClean="0">
              <a:latin typeface="Verdana" pitchFamily="34" charset="0"/>
            </a:endParaRPr>
          </a:p>
          <a:p>
            <a:pPr marL="609600" indent="-609600" eaLnBrk="1" fontAlgn="auto" hangingPunct="1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endParaRPr lang="pt-BR" sz="1200" dirty="0" smtClean="0">
              <a:latin typeface="Verdana" pitchFamily="34" charset="0"/>
            </a:endParaRPr>
          </a:p>
          <a:p>
            <a:pPr marL="609600" indent="-609600" eaLnBrk="1" fontAlgn="auto" hangingPunct="1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endParaRPr lang="pt-BR" sz="1200" dirty="0" smtClean="0">
              <a:latin typeface="Verdana" pitchFamily="34" charset="0"/>
            </a:endParaRPr>
          </a:p>
          <a:p>
            <a:pPr marL="609600" indent="-609600" eaLnBrk="1" fontAlgn="auto" hangingPunct="1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endParaRPr lang="pt-BR" sz="1200" dirty="0" smtClean="0">
              <a:latin typeface="Verdana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" y="0"/>
            <a:ext cx="7668343" cy="954088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dirty="0"/>
              <a:t>AUDIÊNCIA PÚBLICA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dirty="0"/>
              <a:t>3º Quadrimestre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ítulo 1"/>
          <p:cNvSpPr>
            <a:spLocks noGrp="1"/>
          </p:cNvSpPr>
          <p:nvPr>
            <p:ph type="title"/>
          </p:nvPr>
        </p:nvSpPr>
        <p:spPr>
          <a:xfrm>
            <a:off x="0" y="357188"/>
            <a:ext cx="7956550" cy="428625"/>
          </a:xfrm>
          <a:solidFill>
            <a:srgbClr val="FFC000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400" b="1" dirty="0" smtClean="0"/>
              <a:t>ORÇAMENTO GERAL  SAÚDE 2014</a:t>
            </a:r>
          </a:p>
        </p:txBody>
      </p:sp>
      <p:sp>
        <p:nvSpPr>
          <p:cNvPr id="19458" name="CaixaDeTexto 6"/>
          <p:cNvSpPr txBox="1">
            <a:spLocks noChangeArrowheads="1"/>
          </p:cNvSpPr>
          <p:nvPr/>
        </p:nvSpPr>
        <p:spPr bwMode="auto">
          <a:xfrm>
            <a:off x="571500" y="1192213"/>
            <a:ext cx="80724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400" b="1">
                <a:latin typeface="Calibri" pitchFamily="34" charset="0"/>
              </a:rPr>
              <a:t>QUADRO 1: DEMONSTRATIVO COMPOSIÇÃO GLOBAL ORÇAMENTO SAÚDE 2014</a:t>
            </a:r>
          </a:p>
        </p:txBody>
      </p:sp>
      <p:sp>
        <p:nvSpPr>
          <p:cNvPr id="19459" name="CaixaDeTexto 8"/>
          <p:cNvSpPr txBox="1">
            <a:spLocks noChangeArrowheads="1"/>
          </p:cNvSpPr>
          <p:nvPr/>
        </p:nvSpPr>
        <p:spPr bwMode="auto">
          <a:xfrm>
            <a:off x="428625" y="5929313"/>
            <a:ext cx="39592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* Com despesas de pessoal incluídas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0" y="0"/>
            <a:ext cx="5724128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Audiência Pública – 3º Quadrimestre 2014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900113" y="1504950"/>
          <a:ext cx="7416800" cy="4516438"/>
        </p:xfrm>
        <a:graphic>
          <a:graphicData uri="http://schemas.openxmlformats.org/drawingml/2006/table">
            <a:tbl>
              <a:tblPr/>
              <a:tblGrid>
                <a:gridCol w="3492758"/>
                <a:gridCol w="1916930"/>
                <a:gridCol w="2007137"/>
              </a:tblGrid>
              <a:tr h="53561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ORÇAMENTO TOTAL DA DESPESA</a:t>
                      </a: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- </a:t>
                      </a: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PREFEITURA DE SANTO ANDRÉ</a:t>
                      </a:r>
                      <a:endParaRPr lang="pt-BR" sz="13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2.496.861.189,18 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Participa</a:t>
                      </a: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ç</a:t>
                      </a: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ão da SAÚDE sobre o or</a:t>
                      </a: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çamento municipal (adm.direta)</a:t>
                      </a:r>
                      <a:endParaRPr lang="pt-BR" sz="13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9664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- POR DOTAÇÃO ORÇAMENTÁRIA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2.372.253.189,18 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0488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- POR REPASSE FINANCEIRO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124.608.000,00 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136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90" marR="8990" marT="899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350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ORÇAMENTO TOTAL DA DESPESA</a:t>
                      </a: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- </a:t>
                      </a:r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SECRETARIA DA SAÚDE</a:t>
                      </a:r>
                      <a:endParaRPr lang="pt-BR" sz="13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534.691.528,26 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21,41%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43508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- Recursos Tesouro Municipal (LC 141)</a:t>
                      </a:r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369.698.528,26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14,81%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8016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=&gt; POR DOTAÇÃO ORÇAMENTÁRIA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349.765.528,26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28016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=&gt; POR REPASSE FINANCEIRO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19.933.000,00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43508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- Recursos Próprios (Taxa Vig.Sanitária)</a:t>
                      </a:r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3.889.000,00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0,16%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43508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Total dos Recursos Municipais</a:t>
                      </a:r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373.587.528,26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14,96%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43508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- Recursos da União </a:t>
                      </a:r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154.934.000,00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6,21%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43508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- Recursos do Estado </a:t>
                      </a:r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6.170.000,00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0,25%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ítulo 1"/>
          <p:cNvSpPr>
            <a:spLocks noGrp="1"/>
          </p:cNvSpPr>
          <p:nvPr>
            <p:ph type="title"/>
          </p:nvPr>
        </p:nvSpPr>
        <p:spPr>
          <a:xfrm>
            <a:off x="0" y="357188"/>
            <a:ext cx="7956550" cy="571500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pt-BR" sz="2400" b="1" smtClean="0">
                <a:latin typeface="Trebuchet MS" pitchFamily="34" charset="0"/>
              </a:rPr>
              <a:t>Execução Orçamentária do 3º Quadrimestre 2014</a:t>
            </a:r>
            <a:endParaRPr lang="pt-BR" sz="2400" smtClean="0"/>
          </a:p>
        </p:txBody>
      </p:sp>
      <p:sp>
        <p:nvSpPr>
          <p:cNvPr id="20482" name="CaixaDeTexto 5"/>
          <p:cNvSpPr txBox="1">
            <a:spLocks noChangeArrowheads="1"/>
          </p:cNvSpPr>
          <p:nvPr/>
        </p:nvSpPr>
        <p:spPr bwMode="auto">
          <a:xfrm>
            <a:off x="357188" y="1285875"/>
            <a:ext cx="83581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600" b="1">
                <a:latin typeface="Calibri" pitchFamily="34" charset="0"/>
              </a:rPr>
              <a:t>QUADRO 2 – DEMONSTRATIVO DA APLICAÇÃO OBRIGATÓRIA RELATIVO AO 3º QUADRIMESTRE DE 2014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0" y="0"/>
            <a:ext cx="529208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Audiência Pública – 3º Quadrimestre 2014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395288" y="2065338"/>
          <a:ext cx="8229600" cy="3956050"/>
        </p:xfrm>
        <a:graphic>
          <a:graphicData uri="http://schemas.openxmlformats.org/drawingml/2006/table">
            <a:tbl>
              <a:tblPr/>
              <a:tblGrid>
                <a:gridCol w="3449302"/>
                <a:gridCol w="1773671"/>
                <a:gridCol w="3006626"/>
              </a:tblGrid>
              <a:tr h="8651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A) Receita de impostos vinculados para 2014, prevista quando da elabora</a:t>
                      </a: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ç</a:t>
                      </a: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ão do or</a:t>
                      </a: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ç</a:t>
                      </a: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amento </a:t>
                      </a:r>
                      <a:r>
                        <a:rPr lang="pt-BR" sz="1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919" marR="8919" marT="89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1.352.983.000,00</a:t>
                      </a:r>
                    </a:p>
                  </a:txBody>
                  <a:tcPr marL="8919" marR="8919" marT="89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6538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B) Receita de impostos realizada, acumulada até o 3</a:t>
                      </a: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º</a:t>
                      </a: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Quadrimestre de 2014 </a:t>
                      </a:r>
                      <a:r>
                        <a:rPr lang="pt-BR" sz="1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0274" marR="8919" marT="89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1.160.175.904,94</a:t>
                      </a:r>
                    </a:p>
                  </a:txBody>
                  <a:tcPr marL="8919" marR="8919" marT="89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9056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C) Aplica</a:t>
                      </a: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ç</a:t>
                      </a: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ão de 15% obrigat</a:t>
                      </a: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ó</a:t>
                      </a: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rio s/receita realizada (sobre "B")</a:t>
                      </a:r>
                      <a:r>
                        <a:rPr lang="pt-BR" sz="1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0274" marR="8919" marT="89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174.026.385,74</a:t>
                      </a:r>
                    </a:p>
                  </a:txBody>
                  <a:tcPr marL="8919" marR="8919" marT="89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9571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D) Total Realizado (Empenhos e Repasses Financ.), acumulado entre Jan/Dez-2014 (sobre "B")</a:t>
                      </a:r>
                      <a:r>
                        <a:rPr lang="pt-BR" sz="1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0274" marR="8919" marT="89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359.743.144,87</a:t>
                      </a:r>
                    </a:p>
                  </a:txBody>
                  <a:tcPr marL="8919" marR="8919" marT="89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31,01%</a:t>
                      </a:r>
                    </a:p>
                  </a:txBody>
                  <a:tcPr marL="8919" marR="8919" marT="89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</a:tr>
              <a:tr h="686791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E) Total Pago/Liq. (Empenhos e Repasses Financ.), acumulado entre Jan/Dez-2014 (sobre "B")</a:t>
                      </a:r>
                      <a:r>
                        <a:rPr lang="pt-BR" sz="1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pt-BR" sz="13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0274" marR="8919" marT="89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312.231.627,00</a:t>
                      </a:r>
                    </a:p>
                  </a:txBody>
                  <a:tcPr marL="8919" marR="8919" marT="89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26,91%</a:t>
                      </a:r>
                    </a:p>
                  </a:txBody>
                  <a:tcPr marL="8919" marR="8919" marT="89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00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Aplicação a maior que a LC-141/12 = 16,01% - sobre o EMPENHADO</a:t>
                      </a:r>
                    </a:p>
                  </a:txBody>
                  <a:tcPr marL="8919" marR="8919" marT="89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5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Aplicação a maior que a LC-141/12 = 11,91% - sobre o LIQUIDADO</a:t>
                      </a:r>
                    </a:p>
                  </a:txBody>
                  <a:tcPr marL="8919" marR="8919" marT="89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ítulo 1"/>
          <p:cNvSpPr>
            <a:spLocks noGrp="1"/>
          </p:cNvSpPr>
          <p:nvPr>
            <p:ph type="title"/>
          </p:nvPr>
        </p:nvSpPr>
        <p:spPr>
          <a:xfrm>
            <a:off x="0" y="357188"/>
            <a:ext cx="7956550" cy="571500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pt-BR" sz="2400" b="1" smtClean="0">
                <a:latin typeface="Trebuchet MS" pitchFamily="34" charset="0"/>
              </a:rPr>
              <a:t>Execução Orçamentária do 3º Quadrimestre 2014</a:t>
            </a:r>
            <a:endParaRPr lang="pt-BR" sz="2400" smtClean="0"/>
          </a:p>
        </p:txBody>
      </p:sp>
      <p:sp>
        <p:nvSpPr>
          <p:cNvPr id="21506" name="CaixaDeTexto 5"/>
          <p:cNvSpPr txBox="1">
            <a:spLocks noChangeArrowheads="1"/>
          </p:cNvSpPr>
          <p:nvPr/>
        </p:nvSpPr>
        <p:spPr bwMode="auto">
          <a:xfrm>
            <a:off x="428625" y="1403350"/>
            <a:ext cx="84296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600" b="1">
                <a:latin typeface="Calibri" pitchFamily="34" charset="0"/>
              </a:rPr>
              <a:t>QUADRO 3: DETALHAMENTO DO INGRESSO DE TODAS AS RECEITAS NO 3º QUADRIMESTRE, POR ORIGEM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0" y="0"/>
            <a:ext cx="529208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Audiência Pública – 3º Quadrimestre 2014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457200" y="2047875"/>
          <a:ext cx="8229600" cy="3252788"/>
        </p:xfrm>
        <a:graphic>
          <a:graphicData uri="http://schemas.openxmlformats.org/drawingml/2006/table">
            <a:tbl>
              <a:tblPr/>
              <a:tblGrid>
                <a:gridCol w="2524485"/>
                <a:gridCol w="2524485"/>
                <a:gridCol w="1768252"/>
                <a:gridCol w="1412377"/>
              </a:tblGrid>
              <a:tr h="552450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Ingressos de Receita (recursos financeiros) até o 3º Quadrimestre/2014</a:t>
                      </a:r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430.240.186,38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Participação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</a:tr>
              <a:tr h="46672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Município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Tesouro Municipal/</a:t>
                      </a: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ntique Olive (W1)"/>
                        </a:rPr>
                        <a:t>REPASSE</a:t>
                      </a: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(entram na LC-141/12)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298.249.928,35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0" i="1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69,32%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72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Taxas da Vigilância (não entram na LC-141/2012)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2.260.621,40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0" i="1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0,53%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pt-BR" sz="1400" b="0" i="1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&gt;&gt;soma dos recursos financeiros do </a:t>
                      </a:r>
                      <a:r>
                        <a:rPr lang="pt-BR" sz="1400" b="1" i="1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Município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300.510.549,75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1" i="1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69,85%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Receitas Adicionais, transferências da </a:t>
                      </a:r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União</a:t>
                      </a: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121.326.360,01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28,20%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Receitas Adicionais, transferências do</a:t>
                      </a:r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Estado</a:t>
                      </a: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4.733.611,38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1,10%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Rentabilidade Financeira no per</a:t>
                      </a: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í</a:t>
                      </a: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odo</a:t>
                      </a: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3.499.081,96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0,81%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Receitas Diversas da Saúde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170.583,28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0,04%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aixaDeTexto 5"/>
          <p:cNvSpPr txBox="1">
            <a:spLocks noChangeArrowheads="1"/>
          </p:cNvSpPr>
          <p:nvPr/>
        </p:nvSpPr>
        <p:spPr bwMode="auto">
          <a:xfrm>
            <a:off x="785813" y="1357313"/>
            <a:ext cx="7500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b="1">
                <a:latin typeface="Calibri" pitchFamily="34" charset="0"/>
              </a:rPr>
              <a:t>QUADRO 4: EXECUÇÃO ORÇAMENTÁRIA RELATIVA AO 3º QUADRIMESTRE</a:t>
            </a:r>
          </a:p>
        </p:txBody>
      </p:sp>
      <p:sp>
        <p:nvSpPr>
          <p:cNvPr id="22530" name="Título 1"/>
          <p:cNvSpPr>
            <a:spLocks noGrp="1"/>
          </p:cNvSpPr>
          <p:nvPr>
            <p:ph type="title"/>
          </p:nvPr>
        </p:nvSpPr>
        <p:spPr>
          <a:xfrm>
            <a:off x="0" y="357188"/>
            <a:ext cx="7956550" cy="571500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pt-BR" sz="2400" b="1" smtClean="0">
                <a:latin typeface="Trebuchet MS" pitchFamily="34" charset="0"/>
              </a:rPr>
              <a:t>Execução Orçamentária do 3º Quadrimestre 2014</a:t>
            </a:r>
            <a:endParaRPr lang="pt-BR" sz="2400" smtClean="0"/>
          </a:p>
        </p:txBody>
      </p:sp>
      <p:sp>
        <p:nvSpPr>
          <p:cNvPr id="6" name="CaixaDeTexto 5"/>
          <p:cNvSpPr txBox="1"/>
          <p:nvPr/>
        </p:nvSpPr>
        <p:spPr>
          <a:xfrm>
            <a:off x="0" y="0"/>
            <a:ext cx="529208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Audiência Pública – 3º Quadrimestre 2014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457200" y="1970088"/>
          <a:ext cx="8229600" cy="3408362"/>
        </p:xfrm>
        <a:graphic>
          <a:graphicData uri="http://schemas.openxmlformats.org/drawingml/2006/table">
            <a:tbl>
              <a:tblPr/>
              <a:tblGrid>
                <a:gridCol w="2162251"/>
                <a:gridCol w="2298944"/>
                <a:gridCol w="1913716"/>
                <a:gridCol w="1854689"/>
              </a:tblGrid>
              <a:tr h="844715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Execução Orçamentária Total até o 3º Quadr./2014</a:t>
                      </a:r>
                    </a:p>
                  </a:txBody>
                  <a:tcPr marL="9324" marR="9324" marT="93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Receita acumulada até o 3º Quadr./2014</a:t>
                      </a:r>
                    </a:p>
                  </a:txBody>
                  <a:tcPr marL="9324" marR="9324" marT="93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Empenhado e Repasse Financ. acumulado até o 3º Quadr./2014</a:t>
                      </a:r>
                    </a:p>
                  </a:txBody>
                  <a:tcPr marL="9324" marR="9324" marT="93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Pago/Liquidado e Rep. Financ. acumulado até o 3º Quadr./2014</a:t>
                      </a:r>
                    </a:p>
                  </a:txBody>
                  <a:tcPr marL="9324" marR="9324" marT="93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37294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Total Orçado-Saúde</a:t>
                      </a:r>
                    </a:p>
                  </a:txBody>
                  <a:tcPr marL="9324" marR="9324" marT="93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    430.240.186,38 </a:t>
                      </a:r>
                    </a:p>
                  </a:txBody>
                  <a:tcPr marL="9324" marR="9324" marT="93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491.894.059,25 </a:t>
                      </a:r>
                    </a:p>
                  </a:txBody>
                  <a:tcPr marL="9324" marR="9324" marT="93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434.021.706,08 </a:t>
                      </a:r>
                    </a:p>
                  </a:txBody>
                  <a:tcPr marL="9324" marR="9324" marT="93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294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534.691.528,26</a:t>
                      </a:r>
                    </a:p>
                  </a:txBody>
                  <a:tcPr marL="9324" marR="9324" marT="93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5685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Percentual sobre o Total orçado </a:t>
                      </a:r>
                    </a:p>
                  </a:txBody>
                  <a:tcPr marL="9324" marR="9324" marT="93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80,47%</a:t>
                      </a:r>
                    </a:p>
                  </a:txBody>
                  <a:tcPr marL="9324" marR="9324" marT="93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92,00%</a:t>
                      </a:r>
                    </a:p>
                  </a:txBody>
                  <a:tcPr marL="9324" marR="9324" marT="93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81,17%</a:t>
                      </a:r>
                    </a:p>
                  </a:txBody>
                  <a:tcPr marL="9324" marR="9324" marT="93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418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24" marR="9324" marT="93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24" marR="9324" marT="932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89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Demonstrativo das Despesas Empenhadas/Pagas por Fonte de Recurso Financeiro</a:t>
                      </a:r>
                    </a:p>
                  </a:txBody>
                  <a:tcPr marL="9324" marR="9324" marT="932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FONTE 01 - TESOURO</a:t>
                      </a:r>
                    </a:p>
                  </a:txBody>
                  <a:tcPr marL="9324" marR="9324" marT="9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359.743.144,87</a:t>
                      </a:r>
                    </a:p>
                  </a:txBody>
                  <a:tcPr marL="9324" marR="9324" marT="9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312.231.627,00</a:t>
                      </a:r>
                    </a:p>
                  </a:txBody>
                  <a:tcPr marL="9324" marR="9324" marT="9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8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FONTE 05 - UNIÃO</a:t>
                      </a:r>
                    </a:p>
                  </a:txBody>
                  <a:tcPr marL="9324" marR="9324" marT="9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125.776.874,06</a:t>
                      </a:r>
                    </a:p>
                  </a:txBody>
                  <a:tcPr marL="9324" marR="9324" marT="9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116.183.632,02</a:t>
                      </a:r>
                    </a:p>
                  </a:txBody>
                  <a:tcPr marL="9324" marR="9324" marT="9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8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FONTE 02 - ESTADO</a:t>
                      </a:r>
                    </a:p>
                  </a:txBody>
                  <a:tcPr marL="9324" marR="9324" marT="9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3.895.725,58</a:t>
                      </a:r>
                    </a:p>
                  </a:txBody>
                  <a:tcPr marL="9324" marR="9324" marT="9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3.496.480,76</a:t>
                      </a:r>
                    </a:p>
                  </a:txBody>
                  <a:tcPr marL="9324" marR="9324" marT="9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8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FONTE 03 - PRÓPRIOS - Tx.Vig.Sanit.</a:t>
                      </a:r>
                    </a:p>
                  </a:txBody>
                  <a:tcPr marL="9324" marR="9324" marT="9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2.478.314,74</a:t>
                      </a:r>
                    </a:p>
                  </a:txBody>
                  <a:tcPr marL="9324" marR="9324" marT="9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2.109.966,30</a:t>
                      </a:r>
                    </a:p>
                  </a:txBody>
                  <a:tcPr marL="9324" marR="9324" marT="9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08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&gt;&gt;  TOTAL</a:t>
                      </a:r>
                    </a:p>
                  </a:txBody>
                  <a:tcPr marL="9324" marR="9324" marT="9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491.894.059,25</a:t>
                      </a:r>
                    </a:p>
                  </a:txBody>
                  <a:tcPr marL="9324" marR="9324" marT="9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434.021.706,08</a:t>
                      </a:r>
                    </a:p>
                  </a:txBody>
                  <a:tcPr marL="9324" marR="9324" marT="9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ítulo 1"/>
          <p:cNvSpPr>
            <a:spLocks noGrp="1"/>
          </p:cNvSpPr>
          <p:nvPr>
            <p:ph type="title"/>
          </p:nvPr>
        </p:nvSpPr>
        <p:spPr>
          <a:xfrm>
            <a:off x="0" y="357188"/>
            <a:ext cx="7885113" cy="571500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pt-BR" sz="2400" b="1" smtClean="0">
                <a:latin typeface="Trebuchet MS" pitchFamily="34" charset="0"/>
              </a:rPr>
              <a:t>Execução Orçamentária do 3º Quadrimestre 2014</a:t>
            </a:r>
            <a:endParaRPr lang="pt-BR" sz="2400" smtClean="0"/>
          </a:p>
        </p:txBody>
      </p:sp>
      <p:sp>
        <p:nvSpPr>
          <p:cNvPr id="6" name="CaixaDeTexto 5"/>
          <p:cNvSpPr txBox="1"/>
          <p:nvPr/>
        </p:nvSpPr>
        <p:spPr>
          <a:xfrm>
            <a:off x="0" y="0"/>
            <a:ext cx="529208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Audiência Pública – 3º Quadrimestre 2014</a:t>
            </a:r>
          </a:p>
        </p:txBody>
      </p:sp>
      <p:sp>
        <p:nvSpPr>
          <p:cNvPr id="23557" name="Retângulo 6"/>
          <p:cNvSpPr>
            <a:spLocks noChangeArrowheads="1"/>
          </p:cNvSpPr>
          <p:nvPr/>
        </p:nvSpPr>
        <p:spPr bwMode="auto">
          <a:xfrm>
            <a:off x="357188" y="1214438"/>
            <a:ext cx="8429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b="1">
                <a:latin typeface="Calibri" pitchFamily="34" charset="0"/>
              </a:rPr>
              <a:t>QUADRO 5: EXECUÇÃO POR ELEMENTO DE DESPESA RELATIVA AO 3º QUADRIMESTRE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457200" y="1625600"/>
          <a:ext cx="8229600" cy="4468813"/>
        </p:xfrm>
        <a:graphic>
          <a:graphicData uri="http://schemas.openxmlformats.org/drawingml/2006/table">
            <a:tbl>
              <a:tblPr/>
              <a:tblGrid>
                <a:gridCol w="3816309"/>
                <a:gridCol w="1500269"/>
                <a:gridCol w="1437757"/>
                <a:gridCol w="1475265"/>
              </a:tblGrid>
              <a:tr h="46901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Tipo de Despesa </a:t>
                      </a: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Valor Orçado/ano</a:t>
                      </a:r>
                      <a:b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(Atualizado) </a:t>
                      </a: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Empenhado</a:t>
                      </a:r>
                      <a:b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até o 3º Quadrimestre </a:t>
                      </a: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Pago/Liquidado</a:t>
                      </a:r>
                      <a:b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até o 3º Quadrimestre </a:t>
                      </a: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Pessoal (civil, encargos patronais e outras despesas)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124.508.000,00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122.320.842,46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122.194.959,08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Pessoal (aux. alimentação e transporte e outros benefícios)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2.097.000,00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1.972.636,66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1.972.636,66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Transferências a Instituições Privadas S/Fins Lucrativos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280.827.145,53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277.427.255,92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241.592.769,45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Subvenções Sociais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695.000,00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557.000,00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557.000,00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Diárias Civil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        -  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      -  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       -  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Materiais de Consumo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29.093.720,99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26.606.558,17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20.935.383,66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Materiais de Distribuição Gratuita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15.500.239,31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14.272.451,70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9.859.490,82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Passagens e Despesas c/Locomoção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138.946,00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1.126,00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1.126,00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Outros Serviços de Terceiros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38.439.539,78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31.942.372,14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23.393.111,60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Outros Auxílios Financeiros a Pessoa Física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325.566,67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325.066,67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325.066,67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Despesas de Exercícios Anteriores (custeio)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456.035,78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232.977,59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232.977,59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Indenizações e Restituições (custeio)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93.064,24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40.064,24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683,37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Obras e Instalações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12.145.751,26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2.484.028,63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24.218,41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Equipamentos e Materiais Permanentes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10.068.311,92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1.113.290,38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333.894,08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Despesas de Exercicios Anteriores (investimento)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        -  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      -  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       -  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Indenizações e Restituições (investimento)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370.206,78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298.388,69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298.388,69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6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Repasses Financeiros (FAISA)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19.933.000,00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12.300.000,00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12.300.000,00 </a:t>
                      </a:r>
                    </a:p>
                  </a:txBody>
                  <a:tcPr marL="9380" marR="9380" marT="93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4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TOTAL </a:t>
                      </a: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534.691.528,26 </a:t>
                      </a: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491.894.059,25 </a:t>
                      </a: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434.021.706,08 </a:t>
                      </a:r>
                    </a:p>
                  </a:txBody>
                  <a:tcPr marL="9380" marR="9380" marT="938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ítulo 1"/>
          <p:cNvSpPr>
            <a:spLocks noGrp="1"/>
          </p:cNvSpPr>
          <p:nvPr>
            <p:ph type="title"/>
          </p:nvPr>
        </p:nvSpPr>
        <p:spPr>
          <a:xfrm>
            <a:off x="0" y="357188"/>
            <a:ext cx="7812088" cy="571500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pt-BR" sz="2400" b="1" smtClean="0">
                <a:latin typeface="Trebuchet MS" pitchFamily="34" charset="0"/>
              </a:rPr>
              <a:t>Execução Orçamentária do 3º Quadrimestre 2014</a:t>
            </a:r>
            <a:endParaRPr lang="pt-BR" sz="2400" smtClean="0"/>
          </a:p>
        </p:txBody>
      </p:sp>
      <p:sp>
        <p:nvSpPr>
          <p:cNvPr id="5" name="CaixaDeTexto 4"/>
          <p:cNvSpPr txBox="1"/>
          <p:nvPr/>
        </p:nvSpPr>
        <p:spPr>
          <a:xfrm>
            <a:off x="0" y="0"/>
            <a:ext cx="529208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Audiência Pública – 3º Quadrimestre 2014</a:t>
            </a:r>
          </a:p>
        </p:txBody>
      </p:sp>
      <p:sp>
        <p:nvSpPr>
          <p:cNvPr id="24581" name="Retângulo 5"/>
          <p:cNvSpPr>
            <a:spLocks noChangeArrowheads="1"/>
          </p:cNvSpPr>
          <p:nvPr/>
        </p:nvSpPr>
        <p:spPr bwMode="auto">
          <a:xfrm>
            <a:off x="428625" y="1214438"/>
            <a:ext cx="8072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b="1">
                <a:latin typeface="Calibri" pitchFamily="34" charset="0"/>
              </a:rPr>
              <a:t>QUADRO 6: DESPESAS COM FOLHA RELATIVA AO 3º QUADRIMESTRE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908050" y="2049463"/>
          <a:ext cx="7327900" cy="3248025"/>
        </p:xfrm>
        <a:graphic>
          <a:graphicData uri="http://schemas.openxmlformats.org/drawingml/2006/table">
            <a:tbl>
              <a:tblPr/>
              <a:tblGrid>
                <a:gridCol w="4292056"/>
                <a:gridCol w="3035844"/>
              </a:tblGrid>
              <a:tr h="533400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Total das Despesas Liquidadas com Pessoal da Secretaria da Saúde até o 3º Quadrimestre/2014 - ORÇAMENTÁRIO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3815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Vencimentos e vantagens fixas 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100.792.718,47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Obrigações Patronais (INSS e FGTS)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1.927.000,00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Obrigações Patronais (IPSA)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19.255.000,00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57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Outras Desp. Pessoal (aux.alim/transp., benefícios e indenizações)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2.192.877,27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Total no 1º Quadrimestre/2014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124.167.595,74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9754</TotalTime>
  <Words>1022</Words>
  <Application>Microsoft Office PowerPoint</Application>
  <PresentationFormat>On-screen Show (4:3)</PresentationFormat>
  <Paragraphs>259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Modelo de design</vt:lpstr>
      </vt:variant>
      <vt:variant>
        <vt:i4>9</vt:i4>
      </vt:variant>
      <vt:variant>
        <vt:lpstr>Títulos de slides</vt:lpstr>
      </vt:variant>
      <vt:variant>
        <vt:i4>9</vt:i4>
      </vt:variant>
    </vt:vector>
  </HeadingPairs>
  <TitlesOfParts>
    <vt:vector size="26" baseType="lpstr">
      <vt:lpstr>Arial</vt:lpstr>
      <vt:lpstr>Calibri</vt:lpstr>
      <vt:lpstr>Wingdings 3</vt:lpstr>
      <vt:lpstr>Wingdings</vt:lpstr>
      <vt:lpstr>Tw Cen MT</vt:lpstr>
      <vt:lpstr>Verdana</vt:lpstr>
      <vt:lpstr>Trebuchet MS</vt:lpstr>
      <vt:lpstr>Antique Olive (W1)</vt:lpstr>
      <vt:lpstr>Origem</vt:lpstr>
      <vt:lpstr>Origem</vt:lpstr>
      <vt:lpstr>Origem</vt:lpstr>
      <vt:lpstr>Origem</vt:lpstr>
      <vt:lpstr>Origem</vt:lpstr>
      <vt:lpstr>Origem</vt:lpstr>
      <vt:lpstr>Origem</vt:lpstr>
      <vt:lpstr>Origem</vt:lpstr>
      <vt:lpstr>Origem</vt:lpstr>
      <vt:lpstr>PRESTAÇÃO DE CONTAS AUDIÊNCIA PÚBLICA 3º QUADRIMESTRE 2014</vt:lpstr>
      <vt:lpstr>Slide 2</vt:lpstr>
      <vt:lpstr>Slide 3</vt:lpstr>
      <vt:lpstr>ORÇAMENTO GERAL  SAÚDE 2014</vt:lpstr>
      <vt:lpstr>Execução Orçamentária do 3º Quadrimestre 2014</vt:lpstr>
      <vt:lpstr>Execução Orçamentária do 3º Quadrimestre 2014</vt:lpstr>
      <vt:lpstr>Execução Orçamentária do 3º Quadrimestre 2014</vt:lpstr>
      <vt:lpstr>Execução Orçamentária do 3º Quadrimestre 2014</vt:lpstr>
      <vt:lpstr>Execução Orçamentária do 3º Quadrimestre 2014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35492</dc:creator>
  <cp:lastModifiedBy>kaviana</cp:lastModifiedBy>
  <cp:revision>939</cp:revision>
  <cp:lastPrinted>2012-09-24T12:06:51Z</cp:lastPrinted>
  <dcterms:created xsi:type="dcterms:W3CDTF">2011-03-28T18:14:24Z</dcterms:created>
  <dcterms:modified xsi:type="dcterms:W3CDTF">2015-02-19T18:05:37Z</dcterms:modified>
</cp:coreProperties>
</file>